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7" r:id="rId4"/>
    <p:sldId id="265" r:id="rId5"/>
    <p:sldId id="258" r:id="rId6"/>
    <p:sldId id="259" r:id="rId7"/>
    <p:sldId id="263" r:id="rId8"/>
    <p:sldId id="261" r:id="rId9"/>
    <p:sldId id="262" r:id="rId10"/>
  </p:sldIdLst>
  <p:sldSz cx="14630400" cy="8229600"/>
  <p:notesSz cx="8229600" cy="14630400"/>
  <p:embeddedFontLst>
    <p:embeddedFont>
      <p:font typeface="Corbel Light" panose="020B0303020204020204" pitchFamily="34" charset="0"/>
      <p:regular r:id="rId12"/>
      <p:italic r:id="rId13"/>
    </p:embeddedFont>
    <p:embeddedFont>
      <p:font typeface="Instrument Sans Medium" panose="020B0604020202020204" charset="0"/>
      <p:regular r:id="rId14"/>
    </p:embeddedFont>
    <p:embeddedFont>
      <p:font typeface="Inter" panose="020B0604020202020204" charset="0"/>
      <p:regular r:id="rId15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6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998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5AF59-621F-6C29-AB4F-2FA7E620E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056DF-E05F-88CF-5037-5FA078C1A5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539851-9DE8-5183-EBFA-534EEFB08F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2BAAB-1D0B-2DC2-BC24-32B886C6C2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72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EC99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EC99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EC99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EC99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EC99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EC99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EC99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26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49816" y="521256"/>
            <a:ext cx="7817168" cy="1184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650"/>
              </a:lnSpc>
            </a:pPr>
            <a:r>
              <a:rPr lang="en-US" sz="4400" dirty="0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In </a:t>
            </a:r>
            <a:r>
              <a:rPr lang="en-US" sz="4400" dirty="0" err="1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vacanza</a:t>
            </a:r>
            <a:r>
              <a:rPr lang="en-US" sz="4400" dirty="0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 a </a:t>
            </a:r>
            <a:r>
              <a:rPr lang="en-US" sz="4400" dirty="0" err="1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Pinarella</a:t>
            </a:r>
            <a:r>
              <a:rPr lang="en-US" sz="4400" dirty="0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 di </a:t>
            </a:r>
            <a:r>
              <a:rPr lang="en-US" sz="4400" dirty="0" err="1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Cervia</a:t>
            </a:r>
            <a:endParaRPr lang="en-US" sz="4400" dirty="0">
              <a:solidFill>
                <a:srgbClr val="000000"/>
              </a:solidFill>
              <a:latin typeface="Aptos Display" panose="020B0004020202020204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ctr">
              <a:lnSpc>
                <a:spcPts val="4650"/>
              </a:lnSpc>
            </a:pPr>
            <a:r>
              <a:rPr lang="en-US" sz="4400" dirty="0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con A.I.S.T. </a:t>
            </a:r>
            <a:r>
              <a:rPr lang="en-US" sz="4400" dirty="0" err="1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Ets</a:t>
            </a:r>
            <a:endParaRPr lang="en-US" sz="4400" dirty="0">
              <a:solidFill>
                <a:srgbClr val="000000"/>
              </a:solidFill>
              <a:latin typeface="Aptos Display" panose="020B0004020202020204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ctr">
              <a:lnSpc>
                <a:spcPts val="4650"/>
              </a:lnSpc>
            </a:pPr>
            <a:endParaRPr lang="en-US" sz="4400" dirty="0">
              <a:solidFill>
                <a:srgbClr val="000000"/>
              </a:solidFill>
              <a:latin typeface="Aptos Display" panose="020B0004020202020204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ctr">
              <a:lnSpc>
                <a:spcPts val="4650"/>
              </a:lnSpc>
            </a:pPr>
            <a:r>
              <a:rPr lang="en-US" sz="4400" dirty="0" err="1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Avventure</a:t>
            </a:r>
            <a:r>
              <a:rPr lang="en-US" sz="4400" dirty="0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emozionanti</a:t>
            </a:r>
            <a:endParaRPr lang="en-US" sz="4400" dirty="0">
              <a:solidFill>
                <a:srgbClr val="000000"/>
              </a:solidFill>
              <a:latin typeface="Aptos Display" panose="020B0004020202020204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ctr">
              <a:lnSpc>
                <a:spcPts val="4650"/>
              </a:lnSpc>
            </a:pPr>
            <a:r>
              <a:rPr lang="en-US" sz="4400" dirty="0" err="1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Crescita</a:t>
            </a:r>
            <a:r>
              <a:rPr lang="en-US" sz="4400" dirty="0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personale</a:t>
            </a:r>
            <a:endParaRPr lang="en-US" sz="4400" dirty="0">
              <a:solidFill>
                <a:srgbClr val="000000"/>
              </a:solidFill>
              <a:latin typeface="Aptos Display" panose="020B0004020202020204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ctr">
              <a:lnSpc>
                <a:spcPts val="4650"/>
              </a:lnSpc>
            </a:pPr>
            <a:r>
              <a:rPr lang="en-US" sz="4400" dirty="0" err="1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Nuove</a:t>
            </a:r>
            <a:r>
              <a:rPr lang="en-US" sz="4400" dirty="0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amicizie</a:t>
            </a:r>
            <a:endParaRPr lang="en-US" sz="4400" dirty="0">
              <a:solidFill>
                <a:srgbClr val="000000"/>
              </a:solidFill>
              <a:latin typeface="Aptos Display" panose="020B0004020202020204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ctr">
              <a:lnSpc>
                <a:spcPts val="4650"/>
              </a:lnSpc>
            </a:pPr>
            <a:endParaRPr lang="en-US" sz="4400" dirty="0">
              <a:solidFill>
                <a:srgbClr val="000000"/>
              </a:solidFill>
              <a:latin typeface="Aptos Display" panose="020B0004020202020204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ctr">
              <a:lnSpc>
                <a:spcPts val="4650"/>
              </a:lnSpc>
            </a:pPr>
            <a:endParaRPr lang="en-US" sz="4400" dirty="0">
              <a:solidFill>
                <a:srgbClr val="000000"/>
              </a:solidFill>
              <a:latin typeface="Aptos Display" panose="020B0004020202020204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marL="0" indent="0" algn="ctr">
              <a:lnSpc>
                <a:spcPts val="4650"/>
              </a:lnSpc>
              <a:buNone/>
            </a:pPr>
            <a:endParaRPr lang="en-US" sz="4400" dirty="0">
              <a:latin typeface="Aptos Display" panose="020B0004020202020204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819814" y="5129672"/>
            <a:ext cx="426482" cy="426482"/>
          </a:xfrm>
          <a:prstGeom prst="roundRect">
            <a:avLst>
              <a:gd name="adj" fmla="val 6668"/>
            </a:avLst>
          </a:prstGeom>
          <a:solidFill>
            <a:srgbClr val="434348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409" y="5165212"/>
            <a:ext cx="284321" cy="35540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513283" y="5147592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800" dirty="0">
                <a:solidFill>
                  <a:srgbClr val="FF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Quando</a:t>
            </a:r>
            <a:endParaRPr lang="en-US" sz="2800" dirty="0">
              <a:solidFill>
                <a:srgbClr val="FF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6513283" y="5528526"/>
            <a:ext cx="317408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Dal 25 al 29 agosto</a:t>
            </a:r>
            <a:endParaRPr lang="en-US" sz="2400" dirty="0">
              <a:latin typeface="Aptos Display" panose="020B0004020202020204" pitchFamily="34" charset="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9687370" y="5082405"/>
            <a:ext cx="426482" cy="426482"/>
          </a:xfrm>
          <a:prstGeom prst="roundRect">
            <a:avLst>
              <a:gd name="adj" fmla="val 6668"/>
            </a:avLst>
          </a:prstGeom>
          <a:solidFill>
            <a:srgbClr val="434348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547973" flipV="1">
            <a:off x="9665151" y="5043647"/>
            <a:ext cx="355402" cy="44425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306535" y="5165212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800" dirty="0">
                <a:solidFill>
                  <a:srgbClr val="FF0000"/>
                </a:solidFill>
                <a:latin typeface="Aptos Display" panose="020B0004020202020204" pitchFamily="34" charset="0"/>
                <a:ea typeface="Instrument Sans Medium" pitchFamily="34" charset="-122"/>
                <a:cs typeface="Instrument Sans Medium" pitchFamily="34" charset="-120"/>
              </a:rPr>
              <a:t>Chi</a:t>
            </a:r>
            <a:endParaRPr lang="en-US" sz="2800" dirty="0">
              <a:solidFill>
                <a:srgbClr val="FF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10306535" y="5528526"/>
            <a:ext cx="4180027" cy="1184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Ragazzi e ragazze con </a:t>
            </a:r>
            <a:r>
              <a:rPr lang="en-US" sz="2400" dirty="0" err="1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Sindrome</a:t>
            </a:r>
            <a:endParaRPr lang="en-US" sz="2400" dirty="0">
              <a:solidFill>
                <a:srgbClr val="000000"/>
              </a:solidFill>
              <a:latin typeface="Aptos Display" panose="020B0004020202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3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di Tourette da 13 a 23 anni,</a:t>
            </a:r>
          </a:p>
          <a:p>
            <a:pPr marL="0" indent="0" algn="l">
              <a:lnSpc>
                <a:spcPts val="2350"/>
              </a:lnSpc>
              <a:buNone/>
            </a:pPr>
            <a:r>
              <a:rPr lang="en-US" sz="2400" dirty="0" err="1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autonomi</a:t>
            </a:r>
            <a:r>
              <a:rPr lang="en-US" sz="2400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 (massimo 15 partecipanti</a:t>
            </a:r>
            <a:r>
              <a:rPr lang="en-US" sz="24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) </a:t>
            </a:r>
            <a:endParaRPr lang="en-US" sz="2400" dirty="0">
              <a:latin typeface="Instrument Sans Medium" panose="020B0604020202020204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6177745" y="7414810"/>
            <a:ext cx="8219156" cy="141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Unisciti a </a:t>
            </a:r>
            <a:r>
              <a:rPr lang="en-US" sz="3200" b="1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noi</a:t>
            </a:r>
            <a:r>
              <a:rPr lang="en-US" sz="3200" b="1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indent="0" algn="ctr">
              <a:lnSpc>
                <a:spcPts val="235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per </a:t>
            </a:r>
            <a:r>
              <a:rPr lang="en-US" sz="3200" b="1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un'avventura</a:t>
            </a:r>
            <a:r>
              <a:rPr lang="en-US" sz="3200" b="1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 indimenticabile! </a:t>
            </a:r>
          </a:p>
          <a:p>
            <a:pPr marL="0" indent="0" algn="ctr">
              <a:lnSpc>
                <a:spcPts val="2350"/>
              </a:lnSpc>
              <a:buNone/>
            </a:pPr>
            <a:endParaRPr lang="en-US" sz="3200" b="1" dirty="0">
              <a:solidFill>
                <a:srgbClr val="000000"/>
              </a:solidFill>
              <a:latin typeface="Corbel Light" panose="020B0303020204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Corbel Light" panose="020B0303020204020204" pitchFamily="34" charset="0"/>
                <a:ea typeface="Inter" pitchFamily="34" charset="-122"/>
                <a:cs typeface="Inter" pitchFamily="34" charset="-120"/>
              </a:rPr>
              <a:t> </a:t>
            </a:r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2655" y="788912"/>
            <a:ext cx="2045478" cy="20454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04" y="1406247"/>
            <a:ext cx="4126230" cy="218396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329" y="1406247"/>
            <a:ext cx="4464606" cy="2183963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6429" y="1406247"/>
            <a:ext cx="4459248" cy="2183963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36984" y="3981688"/>
            <a:ext cx="4777502" cy="597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Instrument Sans Medium" panose="020B0604020202020204" charset="0"/>
                <a:ea typeface="Petrona Bold" pitchFamily="34" charset="-122"/>
                <a:cs typeface="Petrona Bold" pitchFamily="34" charset="-120"/>
              </a:rPr>
              <a:t>Dove </a:t>
            </a:r>
            <a:r>
              <a:rPr lang="en-US" sz="3200" b="1" dirty="0" err="1">
                <a:solidFill>
                  <a:srgbClr val="000000"/>
                </a:solidFill>
                <a:latin typeface="Instrument Sans Medium" panose="020B0604020202020204" charset="0"/>
                <a:ea typeface="Petrona Bold" pitchFamily="34" charset="-122"/>
                <a:cs typeface="Petrona Bold" pitchFamily="34" charset="-120"/>
              </a:rPr>
              <a:t>Alloggeremo</a:t>
            </a:r>
            <a:r>
              <a:rPr lang="en-US" sz="3200" b="1" dirty="0">
                <a:solidFill>
                  <a:srgbClr val="000000"/>
                </a:solidFill>
                <a:latin typeface="Instrument Sans Medium" panose="020B0604020202020204" charset="0"/>
                <a:ea typeface="Petrona Bold" pitchFamily="34" charset="-122"/>
                <a:cs typeface="Petrona Bold" pitchFamily="34" charset="-120"/>
              </a:rPr>
              <a:t>:</a:t>
            </a:r>
            <a:endParaRPr lang="en-US" sz="3200" dirty="0">
              <a:latin typeface="Instrument Sans Medium" panose="020B0604020202020204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5042773" y="4233505"/>
            <a:ext cx="3569256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Instrument Sans Medium" panose="020B0604020202020204" charset="0"/>
                <a:ea typeface="Petrona Bold" pitchFamily="34" charset="-122"/>
                <a:cs typeface="Petrona Bold" pitchFamily="34" charset="-120"/>
              </a:rPr>
              <a:t>Club Vacanze In &amp; Resort ***</a:t>
            </a:r>
            <a:endParaRPr lang="en-US" sz="4000" dirty="0">
              <a:latin typeface="Instrument Sans Medium" panose="020B0604020202020204" charset="0"/>
            </a:endParaRPr>
          </a:p>
        </p:txBody>
      </p:sp>
      <p:sp>
        <p:nvSpPr>
          <p:cNvPr id="7" name="Text 2"/>
          <p:cNvSpPr/>
          <p:nvPr/>
        </p:nvSpPr>
        <p:spPr>
          <a:xfrm>
            <a:off x="636984" y="5423178"/>
            <a:ext cx="13356431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Durante il nostro soggiorno, saremo ospitati presso il Club Vacanze In &amp; Resort, </a:t>
            </a:r>
          </a:p>
          <a:p>
            <a:pPr marL="0" indent="0" algn="l">
              <a:lnSpc>
                <a:spcPts val="2250"/>
              </a:lnSpc>
              <a:buNone/>
            </a:pPr>
            <a:r>
              <a:rPr lang="en-US" sz="20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una</a:t>
            </a:r>
            <a:r>
              <a:rPr lang="en-US" sz="20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struttura a tre stelle che offre comfort e servizi di </a:t>
            </a:r>
            <a:r>
              <a:rPr lang="en-US" sz="20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qualità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8" name="Text 3"/>
          <p:cNvSpPr/>
          <p:nvPr/>
        </p:nvSpPr>
        <p:spPr>
          <a:xfrm>
            <a:off x="629245" y="6298147"/>
            <a:ext cx="13356431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Il resort è stato selezionato per la sua posizione strategica e per le sue strutture adatte alle nostre esigenze di </a:t>
            </a:r>
            <a:r>
              <a:rPr lang="en-US" sz="20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gruppo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629246" y="6978339"/>
            <a:ext cx="13356431" cy="582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La sistemazione comprende camere confortevoli, aree comuni per attività sociali e tutti i servizi necessari per rendere il nostro soggiorno piacevole e </a:t>
            </a:r>
            <a:r>
              <a:rPr lang="en-US" sz="20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rilassante</a:t>
            </a:r>
            <a:endParaRPr lang="en-US" sz="2000" dirty="0">
              <a:latin typeface="Instrument Sans Medium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381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Nostro Programma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267903"/>
            <a:ext cx="3978116" cy="238684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2928" y="2267903"/>
            <a:ext cx="3978116" cy="238684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2067" y="2267903"/>
            <a:ext cx="3978116" cy="23868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93790" y="53918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Attività Ricreative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7" name="Text 2"/>
          <p:cNvSpPr/>
          <p:nvPr/>
        </p:nvSpPr>
        <p:spPr>
          <a:xfrm>
            <a:off x="793790" y="5973008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Ogni giorno sarà dedicato allo svago e divertimento con attività di </a:t>
            </a:r>
            <a:r>
              <a:rPr lang="en-US" sz="20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gruppo</a:t>
            </a: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stimolanti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8" name="Text 3"/>
          <p:cNvSpPr/>
          <p:nvPr/>
        </p:nvSpPr>
        <p:spPr>
          <a:xfrm>
            <a:off x="5332928" y="5391864"/>
            <a:ext cx="309300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Supporto Professionale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9" name="Text 4"/>
          <p:cNvSpPr/>
          <p:nvPr/>
        </p:nvSpPr>
        <p:spPr>
          <a:xfrm>
            <a:off x="5332928" y="5973008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I ragazzi e le ragazze saranno accompagnati da </a:t>
            </a:r>
            <a:r>
              <a:rPr lang="en-US" sz="20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educatori</a:t>
            </a: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volontari</a:t>
            </a: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qualificati con </a:t>
            </a:r>
            <a:r>
              <a:rPr lang="en-US" sz="20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esperienza</a:t>
            </a: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specifica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9872067" y="53918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Crescita Personale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9872067" y="5973008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Attività mirate a sviluppare l'autonomia e le competenze sociali nella Sindrome di Tourette</a:t>
            </a:r>
            <a:endParaRPr lang="en-US" sz="2000" dirty="0">
              <a:latin typeface="Instrument Sans Medium" panose="020B06040202020202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728" y="733663"/>
            <a:ext cx="6391870" cy="2591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0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Instrument Sans Medium" pitchFamily="34" charset="0"/>
              </a:rPr>
              <a:t>PROGETTO </a:t>
            </a:r>
          </a:p>
          <a:p>
            <a:pPr marL="0" indent="0" algn="ctr">
              <a:lnSpc>
                <a:spcPts val="50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Instrument Sans Medium" pitchFamily="34" charset="0"/>
              </a:rPr>
              <a:t>AUTONOMIA E SOCIALIZZAZIONE</a:t>
            </a: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1421" y="758071"/>
            <a:ext cx="6391870" cy="38351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8968" y="3007930"/>
            <a:ext cx="6613847" cy="1106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valorizzare le capacità individuali e </a:t>
            </a:r>
            <a:r>
              <a:rPr lang="en-US" sz="24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promuovere</a:t>
            </a:r>
            <a:r>
              <a:rPr lang="en-US" sz="24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sz="24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l'inclusione</a:t>
            </a:r>
            <a:r>
              <a:rPr lang="en-US" sz="24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sociale</a:t>
            </a:r>
            <a:r>
              <a:rPr lang="en-US" sz="24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 attraverso attività mirate</a:t>
            </a:r>
            <a:endParaRPr lang="en-US" sz="2400" dirty="0">
              <a:latin typeface="Instrument Sans Medium" panose="020B060402020202020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84728" y="5408892"/>
            <a:ext cx="2842498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strument Sans Medium" panose="020B0604020202020204" charset="0"/>
                <a:ea typeface="Petrona Bold" pitchFamily="34" charset="-122"/>
                <a:cs typeface="Petrona Bold" pitchFamily="34" charset="-120"/>
              </a:rPr>
              <a:t>Indipendenza Personale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84728" y="6013775"/>
            <a:ext cx="4103013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Sviluppare la fiducia nelle proprie capacità attraverso attività </a:t>
            </a:r>
            <a:r>
              <a:rPr lang="en-US" sz="20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quotidiane</a:t>
            </a:r>
            <a:r>
              <a:rPr lang="en-US" sz="20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realistici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156186" y="5393246"/>
            <a:ext cx="2567940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 err="1">
                <a:solidFill>
                  <a:srgbClr val="000000"/>
                </a:solidFill>
                <a:latin typeface="Instrument Sans Medium" panose="020B0604020202020204" charset="0"/>
                <a:ea typeface="Petrona Bold" pitchFamily="34" charset="-122"/>
                <a:cs typeface="Petrona Bold" pitchFamily="34" charset="-120"/>
              </a:rPr>
              <a:t>Integrinsazione</a:t>
            </a:r>
            <a:r>
              <a:rPr lang="en-US" sz="2000" b="1" dirty="0">
                <a:solidFill>
                  <a:srgbClr val="000000"/>
                </a:solidFill>
                <a:latin typeface="Instrument Sans Medium" panose="020B0604020202020204" charset="0"/>
                <a:ea typeface="Petrona Bold" pitchFamily="34" charset="-122"/>
                <a:cs typeface="Petrona Bold" pitchFamily="34" charset="-120"/>
              </a:rPr>
              <a:t> Sociale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264347" y="6007757"/>
            <a:ext cx="4101703" cy="938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Favorire l'inclusione nella comunità promuovendo l'apprendimento di codici sociali per interagire in </a:t>
            </a:r>
            <a:r>
              <a:rPr lang="en-US" sz="20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contesti</a:t>
            </a:r>
            <a:r>
              <a:rPr lang="en-US" sz="20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diversi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859089" y="5393246"/>
            <a:ext cx="2567940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strument Sans Medium" panose="020B0604020202020204" charset="0"/>
                <a:ea typeface="Petrona Bold" pitchFamily="34" charset="-122"/>
                <a:cs typeface="Petrona Bold" pitchFamily="34" charset="-120"/>
              </a:rPr>
              <a:t>Crescita Emotiva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9842656" y="5932357"/>
            <a:ext cx="4101703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Supporto a riconoscere le proprie emozioni e sviluppare empatia 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84728" y="7613213"/>
            <a:ext cx="13260943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8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Crediamo nel potenziale di ogni persona, valorizzando i </a:t>
            </a:r>
            <a:r>
              <a:rPr lang="en-US" sz="28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talenti</a:t>
            </a:r>
            <a:r>
              <a:rPr lang="en-US" sz="28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800" dirty="0" err="1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individuali</a:t>
            </a:r>
            <a:r>
              <a:rPr lang="en-US" sz="2800" dirty="0">
                <a:solidFill>
                  <a:srgbClr val="272525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  <a:endParaRPr lang="en-US" sz="2800" dirty="0">
              <a:latin typeface="Instrument Sans Medium" panose="020B06040202020202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5273" y="613950"/>
            <a:ext cx="835021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Escursione</a:t>
            </a:r>
            <a:r>
              <a:rPr lang="en-US" sz="4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in Canoa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195273" y="2412016"/>
            <a:ext cx="791795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escursione</a:t>
            </a: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lungo il canale emissario di Milano Marittima imparando tecniche di pagaiata e sviluppando spirito di squadra.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989063" y="3825596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Attività</a:t>
            </a: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guidata</a:t>
            </a: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da istruttori esperti e qualificati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989063" y="4626047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Equipaggiamento fornito per tutti i partecipanti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989063" y="530152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Percorso adatto a tutti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93790" y="635220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Un'opportunità perfetta per rafforzare la fiducia in se stessi e creare ricordi indimenticabili insieme!</a:t>
            </a:r>
            <a:endParaRPr lang="en-US" sz="2000" dirty="0">
              <a:latin typeface="Instrument Sans Medium" panose="020B06040202020202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35724" y="792287"/>
            <a:ext cx="666083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Visita alle Saline di Cervia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878861" y="238814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34348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902" y="2414113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2320290"/>
            <a:ext cx="289941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Escursione in Battello Elettrico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1530906" y="2992517"/>
            <a:ext cx="2899410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Un'affascinante navigazione attraverso l'ecosistema unico delle saline, con guide esperte che illustreranno la storia e le tecniche di produzione del sale.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4728212" y="238814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34348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58080">
            <a:off x="4798874" y="2417142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394365" y="23881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Biodiversità e Natura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404637" y="2839404"/>
            <a:ext cx="289941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Osservazione dell'ambiente naturale che ospita numerose specie di uccelli, tra cui i caratteristici fenicotteri rosa.</a:t>
            </a:r>
            <a:endParaRPr lang="en-US" sz="2000" dirty="0">
              <a:latin typeface="Instrument Sans Medium" panose="020B0604020202020204" charset="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799922" y="6522125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34348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899640">
            <a:off x="878860" y="6522125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652212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Esperienza Educativa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15" name="Text 9"/>
          <p:cNvSpPr/>
          <p:nvPr/>
        </p:nvSpPr>
        <p:spPr>
          <a:xfrm>
            <a:off x="1530906" y="6881694"/>
            <a:ext cx="681930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Un'opportunità unica per conoscere un'antica tradizione locale e scoprire l'importanza ambientale di questo ecosistema protetto.</a:t>
            </a:r>
            <a:endParaRPr lang="en-US" sz="2000" dirty="0">
              <a:latin typeface="Instrument Sans Medium" panose="020B06040202020202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CE169-12D0-5BC9-3126-59B1D5308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46DB2C08-6C3B-472E-5456-54D455434E02}"/>
              </a:ext>
            </a:extLst>
          </p:cNvPr>
          <p:cNvSpPr/>
          <p:nvPr/>
        </p:nvSpPr>
        <p:spPr>
          <a:xfrm>
            <a:off x="523219" y="219714"/>
            <a:ext cx="8620781" cy="1496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Visita alle Torre di San Michele e</a:t>
            </a:r>
          </a:p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Museo del sale</a:t>
            </a:r>
            <a:endParaRPr lang="en-US" sz="445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EB9EF997-C2C8-906C-C031-AB2C2B7859C2}"/>
              </a:ext>
            </a:extLst>
          </p:cNvPr>
          <p:cNvSpPr/>
          <p:nvPr/>
        </p:nvSpPr>
        <p:spPr>
          <a:xfrm>
            <a:off x="1530906" y="2775109"/>
            <a:ext cx="2899410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3A5E6E8A-A9AA-9109-6FBE-C4C5766FE4F0}"/>
              </a:ext>
            </a:extLst>
          </p:cNvPr>
          <p:cNvSpPr/>
          <p:nvPr/>
        </p:nvSpPr>
        <p:spPr>
          <a:xfrm>
            <a:off x="716259" y="3884294"/>
            <a:ext cx="681930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0B10F3B7-7A73-4E2B-6915-00E6F4DAD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874" y="1716404"/>
            <a:ext cx="6497384" cy="3429000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2122B857-E170-B2AF-5BCB-153D52EC680E}"/>
              </a:ext>
            </a:extLst>
          </p:cNvPr>
          <p:cNvSpPr txBox="1"/>
          <p:nvPr/>
        </p:nvSpPr>
        <p:spPr>
          <a:xfrm>
            <a:off x="188049" y="2220545"/>
            <a:ext cx="58112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latin typeface="Instrument Sans Medium" panose="020B0604020202020204" charset="0"/>
              </a:rPr>
              <a:t>La Torre </a:t>
            </a:r>
            <a:r>
              <a:rPr lang="it-IT" sz="2000" dirty="0" err="1">
                <a:latin typeface="Instrument Sans Medium" panose="020B0604020202020204" charset="0"/>
              </a:rPr>
              <a:t>S.Michele</a:t>
            </a:r>
            <a:r>
              <a:rPr lang="it-IT" sz="2000" dirty="0">
                <a:latin typeface="Instrument Sans Medium" panose="020B0604020202020204" charset="0"/>
              </a:rPr>
              <a:t> si trova nel centro storico</a:t>
            </a:r>
          </a:p>
          <a:p>
            <a:r>
              <a:rPr lang="it-IT" sz="2000" dirty="0">
                <a:latin typeface="Instrument Sans Medium" panose="020B0604020202020204" charset="0"/>
              </a:rPr>
              <a:t> di Cervia e risale al 1691, edificata per difendere</a:t>
            </a:r>
          </a:p>
          <a:p>
            <a:r>
              <a:rPr lang="it-IT" sz="2000" dirty="0">
                <a:latin typeface="Instrument Sans Medium" panose="020B0604020202020204" charset="0"/>
              </a:rPr>
              <a:t> la città  da Turchi e Saraceni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7CA2798-03B8-074E-061C-437ADAC6458E}"/>
              </a:ext>
            </a:extLst>
          </p:cNvPr>
          <p:cNvSpPr txBox="1"/>
          <p:nvPr/>
        </p:nvSpPr>
        <p:spPr>
          <a:xfrm>
            <a:off x="6120832" y="6026827"/>
            <a:ext cx="80810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it-IT" sz="2000" dirty="0">
                <a:latin typeface="Instrument Sans Medium" panose="020B0604020202020204" charset="0"/>
              </a:rPr>
              <a:t>Nato dall'attività del Gruppo Culturale Civiltà </a:t>
            </a:r>
            <a:r>
              <a:rPr lang="it-IT" sz="2000" dirty="0" err="1">
                <a:latin typeface="Instrument Sans Medium" panose="020B0604020202020204" charset="0"/>
              </a:rPr>
              <a:t>Salinara</a:t>
            </a:r>
            <a:r>
              <a:rPr lang="it-IT" sz="2000" dirty="0">
                <a:latin typeface="Instrument Sans Medium" panose="020B0604020202020204" charset="0"/>
              </a:rPr>
              <a:t>, mantiene </a:t>
            </a:r>
          </a:p>
          <a:p>
            <a:pPr algn="just"/>
            <a:r>
              <a:rPr lang="it-IT" sz="2000" dirty="0">
                <a:latin typeface="Instrument Sans Medium" panose="020B0604020202020204" charset="0"/>
              </a:rPr>
              <a:t>il ricordo del lavoro in salina e raccoglie documenti, attrezzi e foto</a:t>
            </a:r>
          </a:p>
          <a:p>
            <a:pPr algn="just"/>
            <a:r>
              <a:rPr lang="it-IT" sz="2000" dirty="0">
                <a:latin typeface="Instrument Sans Medium" panose="020B0604020202020204" charset="0"/>
              </a:rPr>
              <a:t> che testimoniano l'ambiente e la produzione del sale.</a:t>
            </a:r>
          </a:p>
          <a:p>
            <a:pPr algn="just"/>
            <a:r>
              <a:rPr lang="it-IT" sz="2000" dirty="0">
                <a:latin typeface="Instrument Sans Medium" panose="020B0604020202020204" charset="0"/>
              </a:rPr>
              <a:t>E' un museo etnografico che pone al centro l'uomo e la sua cultura</a:t>
            </a:r>
            <a:endParaRPr lang="it-IT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1AC52D54-8312-42B6-733C-66EC97809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99" y="5095426"/>
            <a:ext cx="5275805" cy="263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528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77296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Partenza</a:t>
            </a:r>
            <a:r>
              <a:rPr lang="en-US" sz="4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 </a:t>
            </a:r>
            <a:r>
              <a:rPr lang="en-US" sz="4450" dirty="0" err="1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arrivo</a:t>
            </a:r>
            <a:r>
              <a:rPr lang="en-US" sz="4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89" y="266330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Luogo: Milano Piazza IV Novembre</a:t>
            </a:r>
            <a:endParaRPr lang="en-US" sz="2400" dirty="0">
              <a:latin typeface="Instrument Sans Medium" panose="020B060402020202020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3967281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Data </a:t>
            </a:r>
            <a:r>
              <a:rPr lang="en-US" sz="24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partenza</a:t>
            </a:r>
            <a:r>
              <a:rPr lang="en-US" sz="24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: 25 Agosto  ore 8.30</a:t>
            </a:r>
            <a:endParaRPr lang="en-US" sz="2400" dirty="0">
              <a:latin typeface="Instrument Sans Medium" panose="020B060402020202020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449460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latin typeface="Instrument Sans Medium" panose="020B0604020202020204" charset="0"/>
              </a:rPr>
              <a:t>Data </a:t>
            </a:r>
            <a:r>
              <a:rPr lang="en-US" sz="2400" dirty="0" err="1">
                <a:latin typeface="Instrument Sans Medium" panose="020B0604020202020204" charset="0"/>
              </a:rPr>
              <a:t>rientro</a:t>
            </a:r>
            <a:r>
              <a:rPr lang="en-US" sz="2400" dirty="0">
                <a:latin typeface="Instrument Sans Medium" panose="020B0604020202020204" charset="0"/>
              </a:rPr>
              <a:t> : 29 Agosto  </a:t>
            </a:r>
            <a:r>
              <a:rPr lang="en-US" sz="2400" dirty="0" err="1">
                <a:latin typeface="Instrument Sans Medium" panose="020B0604020202020204" charset="0"/>
              </a:rPr>
              <a:t>orario</a:t>
            </a:r>
            <a:r>
              <a:rPr lang="en-US" sz="2400" dirty="0">
                <a:latin typeface="Instrument Sans Medium" panose="020B0604020202020204" charset="0"/>
              </a:rPr>
              <a:t> da </a:t>
            </a:r>
            <a:r>
              <a:rPr lang="en-US" sz="2400" dirty="0" err="1">
                <a:latin typeface="Instrument Sans Medium" panose="020B0604020202020204" charset="0"/>
              </a:rPr>
              <a:t>definire</a:t>
            </a:r>
            <a:endParaRPr lang="en-US" sz="2400" dirty="0">
              <a:latin typeface="Instrument Sans Medium" panose="020B060402020202020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93790" y="5566291"/>
            <a:ext cx="7556421" cy="1599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E' possibile raggiungere direttamente la </a:t>
            </a:r>
            <a:r>
              <a:rPr lang="en-US" sz="24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località</a:t>
            </a:r>
            <a:r>
              <a:rPr lang="en-US" sz="24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con i </a:t>
            </a:r>
            <a:r>
              <a:rPr lang="en-US" sz="24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propri</a:t>
            </a:r>
            <a:r>
              <a:rPr lang="en-US" sz="24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mezzi</a:t>
            </a:r>
            <a:endParaRPr lang="en-US" sz="2400" dirty="0">
              <a:latin typeface="Instrument Sans Medium" panose="020B060402020202020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2986830-EE2E-E4AD-CF59-6F39602D9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84024"/>
            <a:ext cx="6932815" cy="383077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5186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Iscrizioni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170080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22186" y="303133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rgbClr val="FF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Posti limitati:</a:t>
            </a:r>
            <a:r>
              <a:rPr lang="en-US" sz="2400" dirty="0">
                <a:solidFill>
                  <a:srgbClr val="FF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Il numero massimo di partecipanti è 15.</a:t>
            </a:r>
            <a:endParaRPr lang="en-US" sz="2400" dirty="0">
              <a:latin typeface="Instrument Sans Medium" panose="020B060402020202020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10663" y="3636063"/>
            <a:ext cx="823383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FF0000"/>
                </a:solidFill>
                <a:latin typeface="Instrument Sans Medium" panose="020B0604020202020204" charset="0"/>
                <a:ea typeface="Inter" pitchFamily="34" charset="-122"/>
                <a:cs typeface="Inter" pitchFamily="34" charset="-120"/>
              </a:rPr>
              <a:t>L'idoneità alla partecipazione sarà valutata dalla commissione a seguito di presentazione documentazione sanitaria.</a:t>
            </a:r>
            <a:endParaRPr lang="en-US" sz="2400" dirty="0">
              <a:solidFill>
                <a:srgbClr val="FF0000"/>
              </a:solidFill>
              <a:latin typeface="Instrument Sans Medium" panose="020B060402020202020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93790" y="542757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34348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468461"/>
            <a:ext cx="340162" cy="42529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01053" y="55254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Priorità cronologica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1501053" y="5879783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domande saranno accettate in ordine di arrivo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822186" y="667333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34348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256" y="6715839"/>
            <a:ext cx="340162" cy="42529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30906" y="65386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Iscrizione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15" name="Text 10"/>
          <p:cNvSpPr/>
          <p:nvPr/>
        </p:nvSpPr>
        <p:spPr>
          <a:xfrm>
            <a:off x="1530906" y="6851928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Visita il nostro sito web per completare la domanda di iscrizione  www.tourette-aist.com</a:t>
            </a:r>
            <a:endParaRPr lang="en-US" sz="1750" dirty="0"/>
          </a:p>
        </p:txBody>
      </p:sp>
      <p:sp>
        <p:nvSpPr>
          <p:cNvPr id="16" name="Stella a 6 punte 15">
            <a:extLst>
              <a:ext uri="{FF2B5EF4-FFF2-40B4-BE49-F238E27FC236}">
                <a16:creationId xmlns:a16="http://schemas.microsoft.com/office/drawing/2014/main" id="{56F7FCFC-44BB-7EA2-3FD8-2E6A0BF308F0}"/>
              </a:ext>
            </a:extLst>
          </p:cNvPr>
          <p:cNvSpPr/>
          <p:nvPr/>
        </p:nvSpPr>
        <p:spPr>
          <a:xfrm>
            <a:off x="3973484" y="-1"/>
            <a:ext cx="3707476" cy="3026822"/>
          </a:xfrm>
          <a:prstGeom prst="star6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E’ previsto contributo alla realizzazione del progetto di </a:t>
            </a:r>
          </a:p>
          <a:p>
            <a:pPr algn="ctr"/>
            <a:r>
              <a:rPr lang="it-IT" sz="2000" dirty="0">
                <a:solidFill>
                  <a:schemeClr val="tx1"/>
                </a:solidFill>
              </a:rPr>
              <a:t>Euro 350,00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567</Words>
  <Application>Microsoft Office PowerPoint</Application>
  <PresentationFormat>Personalizzato</PresentationFormat>
  <Paragraphs>88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Instrument Sans Medium</vt:lpstr>
      <vt:lpstr>Aptos Display</vt:lpstr>
      <vt:lpstr>Corbel Light</vt:lpstr>
      <vt:lpstr>Inter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segreteria.aist@gmail.com</cp:lastModifiedBy>
  <cp:revision>10</cp:revision>
  <dcterms:created xsi:type="dcterms:W3CDTF">2025-05-13T10:14:46Z</dcterms:created>
  <dcterms:modified xsi:type="dcterms:W3CDTF">2025-05-14T07:00:32Z</dcterms:modified>
</cp:coreProperties>
</file>